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66" r:id="rId4"/>
    <p:sldId id="262" r:id="rId5"/>
    <p:sldId id="264" r:id="rId6"/>
    <p:sldId id="265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265C"/>
    <a:srgbClr val="E9E6AA"/>
    <a:srgbClr val="AABCE9"/>
    <a:srgbClr val="78E6A1"/>
    <a:srgbClr val="6BEB5E"/>
    <a:srgbClr val="FEFDFF"/>
    <a:srgbClr val="F6D3BD"/>
    <a:srgbClr val="FED5BC"/>
    <a:srgbClr val="F5CEAF"/>
    <a:srgbClr val="E2C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0"/>
    <p:restoredTop sz="56230" autoAdjust="0"/>
  </p:normalViewPr>
  <p:slideViewPr>
    <p:cSldViewPr snapToGrid="0" snapToObjects="1">
      <p:cViewPr>
        <p:scale>
          <a:sx n="155" d="100"/>
          <a:sy n="155" d="100"/>
        </p:scale>
        <p:origin x="232" y="1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1862-EAF0-F44C-BCA2-BEDE355A78A5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7A4E5-CFAE-0E4E-84E6-7C203BDA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9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6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3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7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075285" y="852743"/>
            <a:ext cx="1632933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Pipeline Builder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0904" y="1596570"/>
            <a:ext cx="8148905" cy="50703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cxnSp>
        <p:nvCxnSpPr>
          <p:cNvPr id="111" name="Straight Arrow Connector 110"/>
          <p:cNvCxnSpPr>
            <a:stCxn id="43" idx="3"/>
            <a:endCxn id="33" idx="1"/>
          </p:cNvCxnSpPr>
          <p:nvPr/>
        </p:nvCxnSpPr>
        <p:spPr>
          <a:xfrm flipV="1">
            <a:off x="3063650" y="3439978"/>
            <a:ext cx="487154" cy="159617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754882" y="192574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41545" y="330139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987248" y="4441796"/>
            <a:ext cx="1076402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Hot Swapper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5531" y="3161668"/>
            <a:ext cx="1186221" cy="246884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Optimizer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5452" y="2860486"/>
            <a:ext cx="1856320" cy="3665343"/>
            <a:chOff x="1638402" y="2445118"/>
            <a:chExt cx="1856320" cy="3665343"/>
          </a:xfrm>
        </p:grpSpPr>
        <p:sp>
          <p:nvSpPr>
            <p:cNvPr id="109" name="Rectangle 108"/>
            <p:cNvSpPr/>
            <p:nvPr/>
          </p:nvSpPr>
          <p:spPr>
            <a:xfrm>
              <a:off x="1638402" y="2445118"/>
              <a:ext cx="1856320" cy="3665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riol Light"/>
                <a:cs typeface="Bariol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3754" y="2515666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943754" y="4288805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38402" y="5288227"/>
              <a:ext cx="1856320" cy="8222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…</a:t>
              </a:r>
            </a:p>
            <a:p>
              <a:pPr algn="ctr"/>
              <a:endParaRPr lang="en-US" sz="16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Cleaning Pipelines</a:t>
              </a:r>
            </a:p>
          </p:txBody>
        </p:sp>
      </p:grpSp>
      <p:cxnSp>
        <p:nvCxnSpPr>
          <p:cNvPr id="46" name="Straight Arrow Connector 45"/>
          <p:cNvCxnSpPr>
            <a:stCxn id="43" idx="3"/>
            <a:endCxn id="42" idx="1"/>
          </p:cNvCxnSpPr>
          <p:nvPr/>
        </p:nvCxnSpPr>
        <p:spPr>
          <a:xfrm>
            <a:off x="3063650" y="5036156"/>
            <a:ext cx="487154" cy="17696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30876" y="1708599"/>
            <a:ext cx="1284297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DSL Compiler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87249" y="3161668"/>
            <a:ext cx="1076401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Sampler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88020" y="1708599"/>
            <a:ext cx="2390224" cy="7222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Crowd Manager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76153" y="1708599"/>
            <a:ext cx="1951979" cy="7446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Recommendation Engine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8020" y="854808"/>
            <a:ext cx="1403865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Cleaning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64" name="Straight Arrow Connector 63"/>
          <p:cNvCxnSpPr>
            <a:stCxn id="33" idx="2"/>
            <a:endCxn id="42" idx="0"/>
          </p:cNvCxnSpPr>
          <p:nvPr/>
        </p:nvCxnSpPr>
        <p:spPr>
          <a:xfrm>
            <a:off x="4162151" y="3948921"/>
            <a:ext cx="0" cy="75525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48827" y="4025662"/>
            <a:ext cx="1130771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Lineage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528257" y="2860903"/>
            <a:ext cx="3055721" cy="3664926"/>
            <a:chOff x="5057897" y="2860903"/>
            <a:chExt cx="3055721" cy="3664926"/>
          </a:xfrm>
        </p:grpSpPr>
        <p:sp>
          <p:nvSpPr>
            <p:cNvPr id="51" name="Rectangle 50"/>
            <p:cNvSpPr/>
            <p:nvPr/>
          </p:nvSpPr>
          <p:spPr>
            <a:xfrm>
              <a:off x="5373808" y="4540085"/>
              <a:ext cx="2457606" cy="597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Physical Operators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73808" y="3898203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Active Learning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73808" y="5189733"/>
              <a:ext cx="2457606" cy="5473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Caching/Storage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057897" y="2860903"/>
              <a:ext cx="3055721" cy="3664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76676" y="6183726"/>
              <a:ext cx="3036941" cy="3351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Physical Primitives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73808" y="3256321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Ground Truth Labeling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</p:grpSp>
      <p:cxnSp>
        <p:nvCxnSpPr>
          <p:cNvPr id="72" name="Straight Arrow Connector 71"/>
          <p:cNvCxnSpPr>
            <a:stCxn id="71" idx="0"/>
            <a:endCxn id="53" idx="2"/>
          </p:cNvCxnSpPr>
          <p:nvPr/>
        </p:nvCxnSpPr>
        <p:spPr>
          <a:xfrm flipV="1">
            <a:off x="7072971" y="2430800"/>
            <a:ext cx="10161" cy="82552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628132" y="1708599"/>
            <a:ext cx="903676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SAQP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85" name="Straight Arrow Connector 84"/>
          <p:cNvCxnSpPr>
            <a:stCxn id="109" idx="3"/>
            <a:endCxn id="69" idx="1"/>
          </p:cNvCxnSpPr>
          <p:nvPr/>
        </p:nvCxnSpPr>
        <p:spPr>
          <a:xfrm>
            <a:off x="5101772" y="4693158"/>
            <a:ext cx="426485" cy="2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06778" y="2853539"/>
            <a:ext cx="2544602" cy="366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8494" y="6183726"/>
            <a:ext cx="2428676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Dynamic Optimization</a:t>
            </a:r>
          </a:p>
        </p:txBody>
      </p:sp>
      <p:cxnSp>
        <p:nvCxnSpPr>
          <p:cNvPr id="104" name="Straight Arrow Connector 103"/>
          <p:cNvCxnSpPr>
            <a:stCxn id="47" idx="2"/>
            <a:endCxn id="109" idx="0"/>
          </p:cNvCxnSpPr>
          <p:nvPr/>
        </p:nvCxnSpPr>
        <p:spPr>
          <a:xfrm>
            <a:off x="4173025" y="2453254"/>
            <a:ext cx="587" cy="40723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44" idx="0"/>
          </p:cNvCxnSpPr>
          <p:nvPr/>
        </p:nvCxnSpPr>
        <p:spPr>
          <a:xfrm>
            <a:off x="129864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149942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-462970" y="2613924"/>
            <a:ext cx="4720009" cy="1594336"/>
          </a:xfrm>
          <a:prstGeom prst="rect">
            <a:avLst/>
          </a:prstGeom>
          <a:solidFill>
            <a:srgbClr val="F6D3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Optimizer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-462970" y="4361443"/>
            <a:ext cx="7187999" cy="1320799"/>
          </a:xfrm>
          <a:prstGeom prst="rect">
            <a:avLst/>
          </a:prstGeom>
          <a:solidFill>
            <a:srgbClr val="BBD6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Data Cleaning Plan Executor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462970" y="2494437"/>
            <a:ext cx="71879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54001" y="1851923"/>
            <a:ext cx="3152320" cy="372125"/>
          </a:xfrm>
          <a:prstGeom prst="rect">
            <a:avLst/>
          </a:prstGeom>
          <a:solidFill>
            <a:srgbClr val="F5CE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Pipeline UI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9002" y="451482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64531" y="531276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024823" y="3386785"/>
            <a:ext cx="1516709" cy="4547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Hot Swapper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95189" y="3386083"/>
            <a:ext cx="1503681" cy="453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DSL Compiler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328973" y="3387878"/>
            <a:ext cx="1292838" cy="453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Rec. Engine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466419" y="222685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195194" y="2861202"/>
            <a:ext cx="903676" cy="452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SAQP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621350" y="3841507"/>
            <a:ext cx="0" cy="519936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41095" y="4931983"/>
            <a:ext cx="4329978" cy="2131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gular Pentagon 12"/>
          <p:cNvSpPr/>
          <p:nvPr/>
        </p:nvSpPr>
        <p:spPr>
          <a:xfrm>
            <a:off x="5144570" y="4582809"/>
            <a:ext cx="766317" cy="746839"/>
          </a:xfrm>
          <a:prstGeom prst="pentagon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2673083" y="4583987"/>
            <a:ext cx="917834" cy="771765"/>
          </a:xfrm>
          <a:prstGeom prst="triangl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45668" y="2798070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Queries &amp;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7984" y="2735503"/>
            <a:ext cx="1030817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</a:t>
            </a:r>
            <a:r>
              <a:rPr lang="en-US" sz="1400" dirty="0" err="1" smtClean="0">
                <a:solidFill>
                  <a:srgbClr val="000000"/>
                </a:solidFill>
                <a:latin typeface="Gill Sans"/>
                <a:cs typeface="Gill Sans"/>
              </a:rPr>
              <a:t>Cmds</a:t>
            </a:r>
            <a:endParaRPr lang="en-US" sz="14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823818" y="2226851"/>
            <a:ext cx="0" cy="115993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876283" y="2224048"/>
            <a:ext cx="10540" cy="1145328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12086" y="2224048"/>
            <a:ext cx="0" cy="116383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-372082" y="2726950"/>
            <a:ext cx="1107941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Recs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540107" y="2593924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Cleaning Tasks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5593415" y="219637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42624" y="3859608"/>
            <a:ext cx="0" cy="48151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5621106" y="3862819"/>
            <a:ext cx="0" cy="49862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963865" y="3862819"/>
            <a:ext cx="396097" cy="75047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2" idx="0"/>
          </p:cNvCxnSpPr>
          <p:nvPr/>
        </p:nvCxnSpPr>
        <p:spPr>
          <a:xfrm>
            <a:off x="2131691" y="3841507"/>
            <a:ext cx="1000309" cy="74248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071" y="4631970"/>
            <a:ext cx="757024" cy="701625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34805" y="3118164"/>
            <a:ext cx="2390224" cy="744655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Crowd Manager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34805" y="1851923"/>
            <a:ext cx="2390224" cy="374928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Cleaning UI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-462970" y="5810088"/>
            <a:ext cx="7187999" cy="512236"/>
          </a:xfrm>
          <a:prstGeom prst="rect">
            <a:avLst/>
          </a:prstGeom>
          <a:solidFill>
            <a:srgbClr val="AABC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Lineage and Storage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093510" y="216479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7042709" y="259661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93" name="Regular Pentagon 92"/>
          <p:cNvSpPr/>
          <p:nvPr/>
        </p:nvSpPr>
        <p:spPr>
          <a:xfrm>
            <a:off x="7083350" y="3075212"/>
            <a:ext cx="447884" cy="4123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/>
          <a:srcRect b="17662"/>
          <a:stretch/>
        </p:blipFill>
        <p:spPr>
          <a:xfrm>
            <a:off x="7021285" y="5681952"/>
            <a:ext cx="555841" cy="533947"/>
          </a:xfrm>
          <a:prstGeom prst="rect">
            <a:avLst/>
          </a:prstGeom>
        </p:spPr>
      </p:pic>
      <p:pic>
        <p:nvPicPr>
          <p:cNvPr id="95" name="Picture 94" descr="noun_1248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7042733" y="5228053"/>
            <a:ext cx="512944" cy="428016"/>
          </a:xfrm>
          <a:prstGeom prst="rect">
            <a:avLst/>
          </a:prstGeom>
        </p:spPr>
      </p:pic>
      <p:pic>
        <p:nvPicPr>
          <p:cNvPr id="99" name="Picture 98" descr="noun_539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23" y="4683473"/>
            <a:ext cx="530564" cy="53056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595821" y="2113441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Sampling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595821" y="2624675"/>
            <a:ext cx="168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Similarity Join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95821" y="3104917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Filtering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95821" y="4734721"/>
            <a:ext cx="145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Rule-based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595821" y="5255959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Learning-based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95821" y="5772244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Crowd-based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86369" y="158798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Logical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86369" y="4279499"/>
            <a:ext cx="2149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Physical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3" name="Oval 2"/>
          <p:cNvSpPr/>
          <p:nvPr/>
        </p:nvSpPr>
        <p:spPr>
          <a:xfrm>
            <a:off x="7113853" y="3606800"/>
            <a:ext cx="394387" cy="3943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95821" y="3606800"/>
            <a:ext cx="113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09" y="4719652"/>
            <a:ext cx="5461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456" y="4781021"/>
            <a:ext cx="520700" cy="5969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976" y="4756439"/>
            <a:ext cx="475138" cy="5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83295" y="1095717"/>
            <a:ext cx="8860705" cy="4484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29203" y="3177804"/>
            <a:ext cx="8581443" cy="4224"/>
          </a:xfrm>
          <a:prstGeom prst="straightConnector1">
            <a:avLst/>
          </a:prstGeom>
          <a:solidFill>
            <a:srgbClr val="D5B9C5"/>
          </a:solidFill>
          <a:ln w="19050" cmpd="sng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16442" y="4883068"/>
            <a:ext cx="8011748" cy="464857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I.T. &amp; Analyst &amp; Domain Expert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84215" y="1497156"/>
            <a:ext cx="3043975" cy="520880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Analyst/Data Scientist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5577" y="1499287"/>
            <a:ext cx="4946638" cy="518748"/>
          </a:xfrm>
          <a:prstGeom prst="rect">
            <a:avLst/>
          </a:prstGeom>
          <a:solidFill>
            <a:srgbClr val="AABCE9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I.T. Infrastructure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059458" y="3169565"/>
            <a:ext cx="4520006" cy="2132"/>
          </a:xfrm>
          <a:prstGeom prst="straightConnector1">
            <a:avLst/>
          </a:prstGeom>
          <a:solidFill>
            <a:srgbClr val="D5B9C5"/>
          </a:solidFill>
          <a:ln w="57150" cmpd="sng">
            <a:solidFill>
              <a:srgbClr val="F8006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gular Pentagon 4"/>
          <p:cNvSpPr/>
          <p:nvPr/>
        </p:nvSpPr>
        <p:spPr>
          <a:xfrm>
            <a:off x="4970015" y="2797211"/>
            <a:ext cx="766317" cy="746839"/>
          </a:xfrm>
          <a:prstGeom prst="pentagon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Isosceles Triangle 11"/>
          <p:cNvSpPr/>
          <p:nvPr/>
        </p:nvSpPr>
        <p:spPr>
          <a:xfrm>
            <a:off x="3656847" y="2784748"/>
            <a:ext cx="917834" cy="771765"/>
          </a:xfrm>
          <a:prstGeom prst="triangl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4864" y="2819818"/>
            <a:ext cx="757024" cy="701625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6414925" y="2567595"/>
            <a:ext cx="1163356" cy="13336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7358" y="2930253"/>
            <a:ext cx="88197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84" y="2727156"/>
            <a:ext cx="1199338" cy="8620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44545" y="356009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Extract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02698" y="356009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Dedup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0561" y="356009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Rm Outliers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12798" y="3560099"/>
            <a:ext cx="93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Analysis</a:t>
            </a:r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0" name="Curved Connector 19"/>
          <p:cNvCxnSpPr/>
          <p:nvPr/>
        </p:nvCxnSpPr>
        <p:spPr>
          <a:xfrm rot="16200000" flipH="1" flipV="1">
            <a:off x="5554084" y="-53552"/>
            <a:ext cx="92662" cy="5654077"/>
          </a:xfrm>
          <a:prstGeom prst="curvedConnector3">
            <a:avLst>
              <a:gd name="adj1" fmla="val -246703"/>
            </a:avLst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-42686" y="2054485"/>
            <a:ext cx="1077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Current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605052" y="4122186"/>
            <a:ext cx="2202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Future Directions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15121" y="4229449"/>
            <a:ext cx="4146980" cy="52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Interactive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i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nspect,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c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hange, auto-tune loop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cxnSp>
        <p:nvCxnSpPr>
          <p:cNvPr id="31" name="Straight Arrow Connector 30"/>
          <p:cNvCxnSpPr>
            <a:stCxn id="14" idx="2"/>
          </p:cNvCxnSpPr>
          <p:nvPr/>
        </p:nvCxnSpPr>
        <p:spPr>
          <a:xfrm>
            <a:off x="2774311" y="3929431"/>
            <a:ext cx="652707" cy="289661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2"/>
          </p:cNvCxnSpPr>
          <p:nvPr/>
        </p:nvCxnSpPr>
        <p:spPr>
          <a:xfrm>
            <a:off x="4110823" y="3929431"/>
            <a:ext cx="233352" cy="31862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2"/>
          </p:cNvCxnSpPr>
          <p:nvPr/>
        </p:nvCxnSpPr>
        <p:spPr>
          <a:xfrm flipH="1">
            <a:off x="5135406" y="3929431"/>
            <a:ext cx="246172" cy="312268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2"/>
          </p:cNvCxnSpPr>
          <p:nvPr/>
        </p:nvCxnSpPr>
        <p:spPr>
          <a:xfrm flipH="1">
            <a:off x="5949528" y="3929431"/>
            <a:ext cx="1032085" cy="289661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5" idx="2"/>
          </p:cNvCxnSpPr>
          <p:nvPr/>
        </p:nvCxnSpPr>
        <p:spPr>
          <a:xfrm flipH="1">
            <a:off x="6512798" y="3929431"/>
            <a:ext cx="1857650" cy="326431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266172" y="3175257"/>
            <a:ext cx="619778" cy="3398"/>
          </a:xfrm>
          <a:prstGeom prst="straightConnector1">
            <a:avLst/>
          </a:prstGeom>
          <a:solidFill>
            <a:srgbClr val="D5B9C5"/>
          </a:solidFill>
          <a:ln w="57150" cmpd="sng">
            <a:solidFill>
              <a:srgbClr val="F8006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51405" y="2122761"/>
            <a:ext cx="189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Josefin Sans" charset="0"/>
                <a:ea typeface="Josefin Sans" charset="0"/>
                <a:cs typeface="Josefin Sans" charset="0"/>
              </a:rPr>
              <a:t>slow feedback loop</a:t>
            </a:r>
            <a:endParaRPr lang="en-US"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45491" y="356009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Inspect</a:t>
            </a:r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46" y="2930253"/>
            <a:ext cx="459842" cy="4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7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1915360" y="5093741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020239" y="4722228"/>
            <a:ext cx="1693456" cy="1510445"/>
            <a:chOff x="2755566" y="2448775"/>
            <a:chExt cx="1693456" cy="1510445"/>
          </a:xfrm>
        </p:grpSpPr>
        <p:grpSp>
          <p:nvGrpSpPr>
            <p:cNvPr id="13" name="Group 12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4408" y="4623373"/>
            <a:ext cx="1508009" cy="1609300"/>
            <a:chOff x="5210122" y="2349920"/>
            <a:chExt cx="1508009" cy="1609300"/>
          </a:xfrm>
        </p:grpSpPr>
        <p:sp>
          <p:nvSpPr>
            <p:cNvPr id="7" name="Isosceles Triangle 6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8" name="Picture 7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4512" y="4471807"/>
            <a:ext cx="1142260" cy="1760866"/>
            <a:chOff x="598592" y="2198354"/>
            <a:chExt cx="1142260" cy="176086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40307" y="2183580"/>
            <a:ext cx="1130771" cy="1442048"/>
            <a:chOff x="1426834" y="493180"/>
            <a:chExt cx="1130771" cy="14420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74549" y="3775041"/>
            <a:ext cx="626352" cy="1307331"/>
            <a:chOff x="4947555" y="3570941"/>
            <a:chExt cx="626352" cy="1307331"/>
          </a:xfrm>
        </p:grpSpPr>
        <p:sp>
          <p:nvSpPr>
            <p:cNvPr id="38" name="TextBox 37"/>
            <p:cNvSpPr txBox="1"/>
            <p:nvPr/>
          </p:nvSpPr>
          <p:spPr>
            <a:xfrm rot="5400000">
              <a:off x="4835243" y="4098619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5261290" y="3570941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16200000">
              <a:off x="4538439" y="4079163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7001" y="3775042"/>
            <a:ext cx="674407" cy="1307331"/>
            <a:chOff x="6972736" y="3570942"/>
            <a:chExt cx="674407" cy="1307331"/>
          </a:xfrm>
        </p:grpSpPr>
        <p:sp>
          <p:nvSpPr>
            <p:cNvPr id="54" name="TextBox 53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Left Brace 56"/>
          <p:cNvSpPr/>
          <p:nvPr/>
        </p:nvSpPr>
        <p:spPr>
          <a:xfrm rot="5400000">
            <a:off x="4080982" y="137057"/>
            <a:ext cx="138200" cy="6994757"/>
          </a:xfrm>
          <a:prstGeom prst="leftBrace">
            <a:avLst>
              <a:gd name="adj1" fmla="val 116874"/>
              <a:gd name="adj2" fmla="val 49263"/>
            </a:avLst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886701" y="4623373"/>
            <a:ext cx="1508009" cy="1609300"/>
            <a:chOff x="5210122" y="2349920"/>
            <a:chExt cx="1508009" cy="1609300"/>
          </a:xfrm>
        </p:grpSpPr>
        <p:sp>
          <p:nvSpPr>
            <p:cNvPr id="61" name="Isosceles Triangle 6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62" name="Picture 6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TextBox 6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43401" y="3775042"/>
            <a:ext cx="674407" cy="1307331"/>
            <a:chOff x="6972736" y="3570942"/>
            <a:chExt cx="674407" cy="1307331"/>
          </a:xfrm>
        </p:grpSpPr>
        <p:sp>
          <p:nvSpPr>
            <p:cNvPr id="67" name="TextBox 66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839675" y="4632076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6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>
            <a:off x="484782" y="338988"/>
            <a:ext cx="6432291" cy="1222563"/>
            <a:chOff x="484782" y="475053"/>
            <a:chExt cx="6432291" cy="122256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133415" y="928460"/>
              <a:ext cx="4741359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4782" y="74379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60154" y="1112840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8426" y="731515"/>
              <a:ext cx="102864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Count(*)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9611" y="568944"/>
              <a:ext cx="666665" cy="650117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75207" y="1204937"/>
              <a:ext cx="7702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Sample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494549" y="475053"/>
              <a:ext cx="731469" cy="731469"/>
              <a:chOff x="2313151" y="2188933"/>
              <a:chExt cx="731469" cy="731469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484782" y="2009648"/>
            <a:ext cx="5389992" cy="1222563"/>
            <a:chOff x="484782" y="2082216"/>
            <a:chExt cx="5389992" cy="1222563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367750" y="250519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84782" y="2302513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51750" y="2720003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086145" y="2082216"/>
              <a:ext cx="731469" cy="731469"/>
              <a:chOff x="2313151" y="2188933"/>
              <a:chExt cx="731469" cy="73146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/>
          <p:cNvGrpSpPr/>
          <p:nvPr/>
        </p:nvGrpSpPr>
        <p:grpSpPr>
          <a:xfrm>
            <a:off x="402846" y="3684416"/>
            <a:ext cx="5471928" cy="1216268"/>
            <a:chOff x="402846" y="3720700"/>
            <a:chExt cx="5471928" cy="121626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1367750" y="408643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02846" y="3852606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1750" y="4352192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086145" y="3720700"/>
              <a:ext cx="731469" cy="731469"/>
              <a:chOff x="3981357" y="5428673"/>
              <a:chExt cx="731469" cy="731469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grpSp>
        <p:nvGrpSpPr>
          <p:cNvPr id="110" name="Group 109"/>
          <p:cNvGrpSpPr/>
          <p:nvPr/>
        </p:nvGrpSpPr>
        <p:grpSpPr>
          <a:xfrm>
            <a:off x="382705" y="5385571"/>
            <a:ext cx="5492069" cy="1458322"/>
            <a:chOff x="382705" y="5449068"/>
            <a:chExt cx="5492069" cy="1458322"/>
          </a:xfrm>
        </p:grpSpPr>
        <p:sp>
          <p:nvSpPr>
            <p:cNvPr id="62" name="Freeform 61"/>
            <p:cNvSpPr/>
            <p:nvPr/>
          </p:nvSpPr>
          <p:spPr>
            <a:xfrm>
              <a:off x="2440214" y="5449068"/>
              <a:ext cx="3058304" cy="645756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rgbClr val="FC265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367750" y="6088282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82705" y="586075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95216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129611" y="5684827"/>
              <a:ext cx="731469" cy="731469"/>
              <a:chOff x="2313151" y="2188933"/>
              <a:chExt cx="731469" cy="73146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4039505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3900" y="5672996"/>
              <a:ext cx="731469" cy="731469"/>
              <a:chOff x="3981357" y="5428673"/>
              <a:chExt cx="731469" cy="731469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sp>
        <p:nvSpPr>
          <p:cNvPr id="103" name="TextBox 102"/>
          <p:cNvSpPr txBox="1"/>
          <p:nvPr/>
        </p:nvSpPr>
        <p:spPr>
          <a:xfrm>
            <a:off x="190500" y="-9065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1. Quickly check # of restaurants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0500" y="1651006"/>
            <a:ext cx="402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2. Quickly extract and inspect results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0500" y="3320145"/>
            <a:ext cx="517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3. Extraction rule is low quality, switch to crowd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0500" y="4985461"/>
            <a:ext cx="379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4. Crowd is slow, use hybrid model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702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2016383" y="792395"/>
            <a:ext cx="474135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67750" y="607729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3288" y="976775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71394" y="595450"/>
            <a:ext cx="102864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Count(*)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84292" y="565148"/>
            <a:ext cx="431673" cy="420958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19359" y="976775"/>
            <a:ext cx="7702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Sample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433733" y="404275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30" y="445777"/>
            <a:ext cx="546100" cy="5461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250718" y="1869293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67750" y="1666611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444884" y="2084101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025329" y="1511601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26" y="1553103"/>
            <a:ext cx="546100" cy="5461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250718" y="2916246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5814" y="2682417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44884" y="3182003"/>
            <a:ext cx="213652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025329" y="2615798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8" y="2661153"/>
            <a:ext cx="475138" cy="549048"/>
          </a:xfrm>
          <a:prstGeom prst="rect">
            <a:avLst/>
          </a:prstGeom>
        </p:spPr>
      </p:pic>
      <p:sp>
        <p:nvSpPr>
          <p:cNvPr id="62" name="Freeform 61"/>
          <p:cNvSpPr/>
          <p:nvPr/>
        </p:nvSpPr>
        <p:spPr>
          <a:xfrm>
            <a:off x="3323182" y="3714128"/>
            <a:ext cx="3058304" cy="527833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rgbClr val="FC265C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50718" y="4235420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65673" y="4007892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488350" y="4469752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3068795" y="3897252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92" y="3938754"/>
            <a:ext cx="546100" cy="54610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4432639" y="4469752"/>
            <a:ext cx="213652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5013084" y="3885421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63" y="3930776"/>
            <a:ext cx="475138" cy="54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2254" y="530212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1.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54" y="1590665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2.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2254" y="2634810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3.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254" y="3956919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4.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1315329"/>
            <a:ext cx="826963" cy="103370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2343665"/>
            <a:ext cx="826963" cy="10337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3714129"/>
            <a:ext cx="826963" cy="10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771151" y="2231092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76030" y="1859579"/>
            <a:ext cx="1693456" cy="1510445"/>
            <a:chOff x="2755566" y="2448775"/>
            <a:chExt cx="1693456" cy="1510445"/>
          </a:xfrm>
        </p:grpSpPr>
        <p:grpSp>
          <p:nvGrpSpPr>
            <p:cNvPr id="6" name="Group 5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0199" y="1760724"/>
            <a:ext cx="1508009" cy="1609300"/>
            <a:chOff x="5210122" y="2349920"/>
            <a:chExt cx="1508009" cy="1609300"/>
          </a:xfrm>
        </p:grpSpPr>
        <p:sp>
          <p:nvSpPr>
            <p:cNvPr id="11" name="Isosceles Triangle 1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12" name="Picture 1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0303" y="1609158"/>
            <a:ext cx="1142260" cy="1760866"/>
            <a:chOff x="598592" y="2198354"/>
            <a:chExt cx="1142260" cy="176086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2492" y="1760724"/>
            <a:ext cx="1508009" cy="1609300"/>
            <a:chOff x="5210122" y="2349920"/>
            <a:chExt cx="1508009" cy="1609300"/>
          </a:xfrm>
        </p:grpSpPr>
        <p:sp>
          <p:nvSpPr>
            <p:cNvPr id="19" name="Isosceles Triangle 18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20" name="Picture 19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95466" y="1769427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779342" y="4314765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884221" y="3943252"/>
            <a:ext cx="1693456" cy="1510445"/>
            <a:chOff x="2755566" y="2448775"/>
            <a:chExt cx="1693456" cy="1510445"/>
          </a:xfrm>
        </p:grpSpPr>
        <p:grpSp>
          <p:nvGrpSpPr>
            <p:cNvPr id="25" name="Group 24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48390" y="3844397"/>
            <a:ext cx="1508009" cy="1609300"/>
            <a:chOff x="5210122" y="2349920"/>
            <a:chExt cx="1508009" cy="1609300"/>
          </a:xfrm>
        </p:grpSpPr>
        <p:sp>
          <p:nvSpPr>
            <p:cNvPr id="30" name="Isosceles Triangle 29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1" name="Picture 30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8494" y="3692831"/>
            <a:ext cx="1142260" cy="1760866"/>
            <a:chOff x="598592" y="2198354"/>
            <a:chExt cx="1142260" cy="176086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50683" y="3844397"/>
            <a:ext cx="1508009" cy="1609300"/>
            <a:chOff x="5210122" y="2349920"/>
            <a:chExt cx="1508009" cy="1609300"/>
          </a:xfrm>
        </p:grpSpPr>
        <p:sp>
          <p:nvSpPr>
            <p:cNvPr id="38" name="Isosceles Triangle 37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9" name="Picture 38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703657" y="3853100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479176" y="74705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32908" y="234696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2082107" y="286006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7" name="Regular Pentagon 6"/>
          <p:cNvSpPr/>
          <p:nvPr/>
        </p:nvSpPr>
        <p:spPr>
          <a:xfrm>
            <a:off x="2096415" y="3450422"/>
            <a:ext cx="484377" cy="4459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7662"/>
          <a:stretch/>
        </p:blipFill>
        <p:spPr>
          <a:xfrm>
            <a:off x="2060683" y="5559322"/>
            <a:ext cx="555841" cy="533947"/>
          </a:xfrm>
          <a:prstGeom prst="rect">
            <a:avLst/>
          </a:prstGeom>
        </p:spPr>
      </p:pic>
      <p:pic>
        <p:nvPicPr>
          <p:cNvPr id="11" name="Picture 10" descr="noun_1248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2082131" y="5013983"/>
            <a:ext cx="512944" cy="428016"/>
          </a:xfrm>
          <a:prstGeom prst="rect">
            <a:avLst/>
          </a:prstGeom>
        </p:spPr>
      </p:pic>
      <p:pic>
        <p:nvPicPr>
          <p:cNvPr id="12" name="Picture 11" descr="noun_539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21" y="4438923"/>
            <a:ext cx="530564" cy="5305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35219" y="2295611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Sampling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5219" y="2888125"/>
            <a:ext cx="168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Similarity Join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5219" y="3439487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Filtering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5219" y="4449531"/>
            <a:ext cx="14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Rule-based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5219" y="5041889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Learning-based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5219" y="5629294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Crowd-based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5767" y="186159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Operators</a:t>
            </a:r>
            <a:endParaRPr lang="en-US" sz="2100" dirty="0"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5767" y="3994309"/>
            <a:ext cx="23108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Implementations</a:t>
            </a:r>
            <a:endParaRPr lang="en-US" sz="21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017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mpd="sng">
          <a:solidFill>
            <a:schemeClr val="tx1">
              <a:lumMod val="50000"/>
              <a:lumOff val="50000"/>
            </a:schemeClr>
          </a:solidFill>
          <a:headEnd type="none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7411</TotalTime>
  <Words>334</Words>
  <Application>Microsoft Macintosh PowerPoint</Application>
  <PresentationFormat>On-screen Show (4:3)</PresentationFormat>
  <Paragraphs>139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Bariol Light</vt:lpstr>
      <vt:lpstr>Bariol Regular</vt:lpstr>
      <vt:lpstr>Calibri</vt:lpstr>
      <vt:lpstr>Gill Sans</vt:lpstr>
      <vt:lpstr>Josefin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Haas</dc:creator>
  <cp:lastModifiedBy>Microsoft Office User</cp:lastModifiedBy>
  <cp:revision>90</cp:revision>
  <dcterms:created xsi:type="dcterms:W3CDTF">2015-03-25T18:25:36Z</dcterms:created>
  <dcterms:modified xsi:type="dcterms:W3CDTF">2016-04-23T00:02:38Z</dcterms:modified>
</cp:coreProperties>
</file>